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278" r:id="rId7"/>
    <p:sldId id="257" r:id="rId8"/>
    <p:sldId id="258" r:id="rId9"/>
    <p:sldId id="260" r:id="rId10"/>
    <p:sldId id="262" r:id="rId11"/>
    <p:sldId id="259" r:id="rId12"/>
    <p:sldId id="265" r:id="rId13"/>
    <p:sldId id="263" r:id="rId14"/>
    <p:sldId id="261" r:id="rId15"/>
    <p:sldId id="264" r:id="rId16"/>
    <p:sldId id="266" r:id="rId17"/>
    <p:sldId id="267" r:id="rId18"/>
    <p:sldId id="268" r:id="rId19"/>
    <p:sldId id="269" r:id="rId20"/>
    <p:sldId id="270" r:id="rId21"/>
    <p:sldId id="273" r:id="rId22"/>
    <p:sldId id="272" r:id="rId23"/>
    <p:sldId id="279" r:id="rId24"/>
    <p:sldId id="271" r:id="rId25"/>
    <p:sldId id="280" r:id="rId26"/>
    <p:sldId id="281" r:id="rId27"/>
    <p:sldId id="282" r:id="rId28"/>
    <p:sldId id="276" r:id="rId29"/>
    <p:sldId id="27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5906BF-334C-45AF-AF08-2E053BDE7047}" v="3" dt="2024-12-02T04:03:10.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microsoft.com/office/2015/10/relationships/revisionInfo" Target="revisionInfo.xml"/><Relationship Id="rId8"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358113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270349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2971349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758023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2928540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838771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460295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5273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423405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233410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168518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1979192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2822099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1908346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3110801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D4A6DF-683F-4588-AAD1-B71F935E0E7B}" type="datetimeFigureOut">
              <a:rPr lang="en-US" smtClean="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D0D44-A7A6-452D-9FF8-8D006AB8B4BD}" type="slidenum">
              <a:rPr lang="en-US" smtClean="0"/>
              <a:t>‹#›</a:t>
            </a:fld>
            <a:endParaRPr lang="en-US" dirty="0"/>
          </a:p>
        </p:txBody>
      </p:sp>
    </p:spTree>
    <p:extLst>
      <p:ext uri="{BB962C8B-B14F-4D97-AF65-F5344CB8AC3E}">
        <p14:creationId xmlns:p14="http://schemas.microsoft.com/office/powerpoint/2010/main" val="54232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3090073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123612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1070917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80721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3388150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88888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ABA33F-908F-4CB5-A7AA-6282806E514A}" type="datetimeFigureOut">
              <a:rPr lang="en-US" smtClean="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7D6B63-B279-4E6B-98C4-C941EED19DE4}" type="slidenum">
              <a:rPr lang="en-US" smtClean="0"/>
              <a:t>‹#›</a:t>
            </a:fld>
            <a:endParaRPr lang="en-US" dirty="0"/>
          </a:p>
        </p:txBody>
      </p:sp>
    </p:spTree>
    <p:extLst>
      <p:ext uri="{BB962C8B-B14F-4D97-AF65-F5344CB8AC3E}">
        <p14:creationId xmlns:p14="http://schemas.microsoft.com/office/powerpoint/2010/main" val="398253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BA33F-908F-4CB5-A7AA-6282806E514A}" type="datetimeFigureOut">
              <a:rPr lang="en-US" smtClean="0"/>
              <a:t>12/1/2024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D6B63-B279-4E6B-98C4-C941EED19DE4}" type="slidenum">
              <a:rPr lang="en-US" smtClean="0"/>
              <a:t>‹#›</a:t>
            </a:fld>
            <a:endParaRPr lang="en-US" dirty="0"/>
          </a:p>
        </p:txBody>
      </p:sp>
    </p:spTree>
    <p:extLst>
      <p:ext uri="{BB962C8B-B14F-4D97-AF65-F5344CB8AC3E}">
        <p14:creationId xmlns:p14="http://schemas.microsoft.com/office/powerpoint/2010/main" val="244417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4A6DF-683F-4588-AAD1-B71F935E0E7B}" type="datetimeFigureOut">
              <a:rPr lang="en-US" smtClean="0"/>
              <a:t>12/1/2024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D0D44-A7A6-452D-9FF8-8D006AB8B4BD}" type="slidenum">
              <a:rPr lang="en-US" smtClean="0"/>
              <a:t>‹#›</a:t>
            </a:fld>
            <a:endParaRPr lang="en-US" dirty="0"/>
          </a:p>
        </p:txBody>
      </p:sp>
    </p:spTree>
    <p:extLst>
      <p:ext uri="{BB962C8B-B14F-4D97-AF65-F5344CB8AC3E}">
        <p14:creationId xmlns:p14="http://schemas.microsoft.com/office/powerpoint/2010/main" val="51118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www.avenzamaps.com/"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2025event.mosaicoutdoor.org/w/wmosaic/2025event/main/attendee.aspx#leader_documents" TargetMode="External"/><Relationship Id="rId2" Type="http://schemas.openxmlformats.org/officeDocument/2006/relationships/hyperlink" Target="https://2025event.mosaicoutdoor.org/w/wmosaic/2025event/main/attendee.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Event@MosaicOutdoor.org?subject=[insert%20name%20here]%20has%20a%20question%20about%2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99583"/>
            <a:ext cx="7772400" cy="1470025"/>
          </a:xfrm>
        </p:spPr>
        <p:txBody>
          <a:bodyPr/>
          <a:lstStyle/>
          <a:p>
            <a:r>
              <a:rPr lang="en-US" dirty="0"/>
              <a:t>Activity Leader Guidelines</a:t>
            </a:r>
          </a:p>
        </p:txBody>
      </p:sp>
      <p:sp>
        <p:nvSpPr>
          <p:cNvPr id="5" name="TextBox 4"/>
          <p:cNvSpPr txBox="1"/>
          <p:nvPr/>
        </p:nvSpPr>
        <p:spPr>
          <a:xfrm>
            <a:off x="1905000" y="3692254"/>
            <a:ext cx="5110420" cy="523220"/>
          </a:xfrm>
          <a:prstGeom prst="rect">
            <a:avLst/>
          </a:prstGeom>
          <a:noFill/>
        </p:spPr>
        <p:txBody>
          <a:bodyPr wrap="square" rtlCol="0">
            <a:spAutoFit/>
          </a:bodyPr>
          <a:lstStyle/>
          <a:p>
            <a:pPr algn="ctr"/>
            <a:r>
              <a:rPr lang="en-US" sz="2800" dirty="0"/>
              <a:t>For Jewish Outdoor Escape 2025</a:t>
            </a:r>
            <a:endParaRPr lang="en-US" dirty="0"/>
          </a:p>
        </p:txBody>
      </p:sp>
      <p:pic>
        <p:nvPicPr>
          <p:cNvPr id="7" name="Picture 6">
            <a:extLst>
              <a:ext uri="{FF2B5EF4-FFF2-40B4-BE49-F238E27FC236}">
                <a16:creationId xmlns:a16="http://schemas.microsoft.com/office/drawing/2014/main" id="{4DAD0DA5-D576-4F7F-8440-8BE37B803B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457200"/>
            <a:ext cx="4533900" cy="1851875"/>
          </a:xfrm>
          <a:prstGeom prst="rect">
            <a:avLst/>
          </a:prstGeom>
        </p:spPr>
      </p:pic>
    </p:spTree>
    <p:extLst>
      <p:ext uri="{BB962C8B-B14F-4D97-AF65-F5344CB8AC3E}">
        <p14:creationId xmlns:p14="http://schemas.microsoft.com/office/powerpoint/2010/main" val="894191682"/>
      </p:ext>
    </p:extLst>
  </p:cSld>
  <p:clrMapOvr>
    <a:masterClrMapping/>
  </p:clrMapOvr>
  <mc:AlternateContent xmlns:mc="http://schemas.openxmlformats.org/markup-compatibility/2006" xmlns:p14="http://schemas.microsoft.com/office/powerpoint/2010/main">
    <mc:Choice Requires="p14">
      <p:transition spd="med" p14:dur="700" advTm="2377">
        <p:fade/>
      </p:transition>
    </mc:Choice>
    <mc:Fallback xmlns="">
      <p:transition spd="med" advTm="2377">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800" dirty="0"/>
              <a:t>Go over what to bring and not to bring</a:t>
            </a:r>
            <a:br>
              <a:rPr lang="en-US" dirty="0"/>
            </a:br>
            <a:endParaRPr lang="en-US" dirty="0"/>
          </a:p>
        </p:txBody>
      </p:sp>
      <p:sp>
        <p:nvSpPr>
          <p:cNvPr id="3" name="Content Placeholder 2"/>
          <p:cNvSpPr>
            <a:spLocks noGrp="1"/>
          </p:cNvSpPr>
          <p:nvPr>
            <p:ph idx="1"/>
          </p:nvPr>
        </p:nvSpPr>
        <p:spPr>
          <a:xfrm>
            <a:off x="457200" y="1166018"/>
            <a:ext cx="8229600" cy="4525963"/>
          </a:xfrm>
        </p:spPr>
        <p:txBody>
          <a:bodyPr>
            <a:normAutofit fontScale="85000" lnSpcReduction="20000"/>
          </a:bodyPr>
          <a:lstStyle/>
          <a:p>
            <a:r>
              <a:rPr lang="en-US" dirty="0"/>
              <a:t>Things to bring</a:t>
            </a:r>
          </a:p>
          <a:p>
            <a:pPr lvl="1"/>
            <a:r>
              <a:rPr lang="en-US" dirty="0"/>
              <a:t>A good attitude</a:t>
            </a:r>
          </a:p>
          <a:p>
            <a:pPr lvl="1"/>
            <a:r>
              <a:rPr lang="en-US" dirty="0"/>
              <a:t>Water</a:t>
            </a:r>
          </a:p>
          <a:p>
            <a:pPr lvl="1"/>
            <a:r>
              <a:rPr lang="en-US" dirty="0"/>
              <a:t>Lunch or snacks (is pre-pack in camp required)</a:t>
            </a:r>
          </a:p>
          <a:p>
            <a:pPr lvl="1"/>
            <a:r>
              <a:rPr lang="en-US" dirty="0"/>
              <a:t>Raingear – Most activities will go out in light rain. </a:t>
            </a:r>
          </a:p>
          <a:p>
            <a:pPr lvl="1"/>
            <a:r>
              <a:rPr lang="en-US" dirty="0"/>
              <a:t>Bug Repellant, sunscreen</a:t>
            </a:r>
          </a:p>
          <a:p>
            <a:pPr lvl="1"/>
            <a:r>
              <a:rPr lang="en-US" dirty="0"/>
              <a:t>Appropriate shoes </a:t>
            </a:r>
          </a:p>
          <a:p>
            <a:pPr lvl="1"/>
            <a:r>
              <a:rPr lang="en-US" dirty="0"/>
              <a:t>Activity-specific requirements</a:t>
            </a:r>
          </a:p>
          <a:p>
            <a:r>
              <a:rPr lang="en-US" dirty="0"/>
              <a:t>Things not to bring</a:t>
            </a:r>
          </a:p>
          <a:p>
            <a:pPr lvl="1"/>
            <a:r>
              <a:rPr lang="en-US" dirty="0"/>
              <a:t>Flip-flops are prohibited on any hikes, bike rides, or paddles.  Hiking sandals are OK, but some activities may prohibit open-toed footwear.</a:t>
            </a:r>
          </a:p>
          <a:p>
            <a:pPr lvl="1"/>
            <a:endParaRPr lang="en-US" dirty="0"/>
          </a:p>
        </p:txBody>
      </p:sp>
    </p:spTree>
    <p:extLst>
      <p:ext uri="{BB962C8B-B14F-4D97-AF65-F5344CB8AC3E}">
        <p14:creationId xmlns:p14="http://schemas.microsoft.com/office/powerpoint/2010/main" val="2284207993"/>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4000" dirty="0"/>
              <a:t>Transportation Plan </a:t>
            </a:r>
            <a:br>
              <a:rPr lang="en-US" dirty="0"/>
            </a:br>
            <a:endParaRPr lang="en-US" dirty="0"/>
          </a:p>
        </p:txBody>
      </p:sp>
      <p:sp>
        <p:nvSpPr>
          <p:cNvPr id="3" name="Content Placeholder 2"/>
          <p:cNvSpPr>
            <a:spLocks noGrp="1"/>
          </p:cNvSpPr>
          <p:nvPr>
            <p:ph idx="1"/>
          </p:nvPr>
        </p:nvSpPr>
        <p:spPr>
          <a:xfrm>
            <a:off x="381000" y="1166018"/>
            <a:ext cx="8229600" cy="4525963"/>
          </a:xfrm>
        </p:spPr>
        <p:txBody>
          <a:bodyPr>
            <a:normAutofit fontScale="92500" lnSpcReduction="10000"/>
          </a:bodyPr>
          <a:lstStyle/>
          <a:p>
            <a:r>
              <a:rPr lang="en-US" dirty="0"/>
              <a:t>All drivers are instructed to </a:t>
            </a:r>
            <a:r>
              <a:rPr lang="en-US" sz="3900" dirty="0"/>
              <a:t>LEAVE ON TIME</a:t>
            </a:r>
            <a:r>
              <a:rPr lang="en-US" dirty="0"/>
              <a:t>.</a:t>
            </a:r>
          </a:p>
          <a:p>
            <a:pPr marL="0" indent="0" algn="ctr">
              <a:buNone/>
            </a:pPr>
            <a:r>
              <a:rPr lang="en-US" b="1" dirty="0"/>
              <a:t>DO NOT WAIT FOR ANYONE FOR ANY REASON</a:t>
            </a:r>
          </a:p>
          <a:p>
            <a:r>
              <a:rPr lang="en-US" dirty="0"/>
              <a:t>Make sure everyone knows:</a:t>
            </a:r>
          </a:p>
          <a:p>
            <a:pPr lvl="1"/>
            <a:r>
              <a:rPr lang="en-US" dirty="0"/>
              <a:t>Which vehicle are they going in? </a:t>
            </a:r>
          </a:p>
          <a:p>
            <a:pPr lvl="1"/>
            <a:r>
              <a:rPr lang="en-US" dirty="0"/>
              <a:t>Know where to find said vehicle.</a:t>
            </a:r>
          </a:p>
          <a:p>
            <a:pPr lvl="1"/>
            <a:r>
              <a:rPr lang="en-US" dirty="0"/>
              <a:t>Timing.  Meet at the vehicle at least 15 minutes before the planned departure time. </a:t>
            </a:r>
          </a:p>
          <a:p>
            <a:pPr marL="457200" lvl="1" indent="0">
              <a:buNone/>
            </a:pPr>
            <a:r>
              <a:rPr lang="en-US" b="1" dirty="0"/>
              <a:t>IF A PARTICIPANT IS LATE, THEY WILL BE LEFT BEHIND</a:t>
            </a:r>
            <a:endParaRPr lang="en-US" dirty="0"/>
          </a:p>
          <a:p>
            <a:pPr lvl="1"/>
            <a:r>
              <a:rPr lang="en-US" dirty="0"/>
              <a:t>Most activities will leave shortly after breakfast. Come to breakfast prepared to leave for their activity.</a:t>
            </a:r>
          </a:p>
          <a:p>
            <a:endParaRPr lang="en-US" dirty="0"/>
          </a:p>
          <a:p>
            <a:pPr marL="0" indent="0">
              <a:buNone/>
            </a:pPr>
            <a:endParaRPr lang="en-US" dirty="0"/>
          </a:p>
        </p:txBody>
      </p:sp>
    </p:spTree>
    <p:extLst>
      <p:ext uri="{BB962C8B-B14F-4D97-AF65-F5344CB8AC3E}">
        <p14:creationId xmlns:p14="http://schemas.microsoft.com/office/powerpoint/2010/main" val="415012190"/>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Morning of Activity</a:t>
            </a:r>
          </a:p>
        </p:txBody>
      </p:sp>
      <p:sp>
        <p:nvSpPr>
          <p:cNvPr id="3" name="Content Placeholder 2"/>
          <p:cNvSpPr>
            <a:spLocks noGrp="1"/>
          </p:cNvSpPr>
          <p:nvPr>
            <p:ph idx="1"/>
          </p:nvPr>
        </p:nvSpPr>
        <p:spPr>
          <a:xfrm>
            <a:off x="228600" y="1600200"/>
            <a:ext cx="8763000" cy="4525963"/>
          </a:xfrm>
        </p:spPr>
        <p:txBody>
          <a:bodyPr>
            <a:normAutofit fontScale="55000" lnSpcReduction="20000"/>
          </a:bodyPr>
          <a:lstStyle/>
          <a:p>
            <a:r>
              <a:rPr lang="en-US" dirty="0"/>
              <a:t>Bring YOUR GEAR to breakfast. As a leader, you most likely WILL NOT HAVE TIME to return to your cabin.</a:t>
            </a:r>
          </a:p>
          <a:p>
            <a:r>
              <a:rPr lang="en-US" dirty="0"/>
              <a:t>Make sure you bring:</a:t>
            </a:r>
          </a:p>
          <a:p>
            <a:pPr lvl="1"/>
            <a:r>
              <a:rPr lang="en-US" dirty="0"/>
              <a:t>Your leader packet</a:t>
            </a:r>
          </a:p>
          <a:p>
            <a:pPr lvl="1"/>
            <a:r>
              <a:rPr lang="en-US" dirty="0"/>
              <a:t>Any maps</a:t>
            </a:r>
          </a:p>
          <a:p>
            <a:pPr lvl="1"/>
            <a:r>
              <a:rPr lang="en-US" dirty="0"/>
              <a:t> Sign-in sheet</a:t>
            </a:r>
          </a:p>
          <a:p>
            <a:pPr lvl="1"/>
            <a:r>
              <a:rPr lang="en-US" dirty="0"/>
              <a:t>Any paperwork required by the vendor</a:t>
            </a:r>
          </a:p>
          <a:p>
            <a:pPr lvl="2"/>
            <a:r>
              <a:rPr lang="en-US" dirty="0"/>
              <a:t>Release forms for each person.</a:t>
            </a:r>
          </a:p>
          <a:p>
            <a:pPr lvl="1"/>
            <a:r>
              <a:rPr lang="en-US" dirty="0"/>
              <a:t>Whistle (activity-dependent)</a:t>
            </a:r>
          </a:p>
          <a:p>
            <a:pPr lvl="1"/>
            <a:r>
              <a:rPr lang="en-US" dirty="0"/>
              <a:t>Flashlight (activity-dependent)</a:t>
            </a:r>
          </a:p>
          <a:p>
            <a:r>
              <a:rPr lang="en-US" dirty="0"/>
              <a:t>You may receive from our Quartermaster</a:t>
            </a:r>
            <a:r>
              <a:rPr lang="en-US" dirty="0">
                <a:solidFill>
                  <a:srgbClr val="C00000"/>
                </a:solidFill>
              </a:rPr>
              <a:t> </a:t>
            </a:r>
          </a:p>
          <a:p>
            <a:pPr lvl="1"/>
            <a:r>
              <a:rPr lang="en-US" dirty="0"/>
              <a:t>Radios</a:t>
            </a:r>
          </a:p>
          <a:p>
            <a:pPr lvl="1"/>
            <a:r>
              <a:rPr lang="en-US" dirty="0"/>
              <a:t>First Aid Kit</a:t>
            </a:r>
          </a:p>
          <a:p>
            <a:pPr lvl="1"/>
            <a:r>
              <a:rPr lang="en-US" dirty="0"/>
              <a:t>Clipboard</a:t>
            </a:r>
          </a:p>
          <a:p>
            <a:r>
              <a:rPr lang="en-US" dirty="0"/>
              <a:t>If you are driving a Mosaic Passenger Van or Minivan, then your package will be in the van</a:t>
            </a:r>
          </a:p>
          <a:p>
            <a:r>
              <a:rPr lang="en-US" dirty="0"/>
              <a:t>If you are on a bus or private car, you will find the package in the office. Make sure to take the one labeled for your activity.</a:t>
            </a:r>
          </a:p>
          <a:p>
            <a:pPr lvl="1"/>
            <a:endParaRPr lang="en-US" dirty="0"/>
          </a:p>
          <a:p>
            <a:pPr lvl="1"/>
            <a:endParaRPr lang="en-US" dirty="0"/>
          </a:p>
        </p:txBody>
      </p:sp>
    </p:spTree>
    <p:extLst>
      <p:ext uri="{BB962C8B-B14F-4D97-AF65-F5344CB8AC3E}">
        <p14:creationId xmlns:p14="http://schemas.microsoft.com/office/powerpoint/2010/main" val="1739452327"/>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you leave camp</a:t>
            </a:r>
          </a:p>
        </p:txBody>
      </p:sp>
      <p:sp>
        <p:nvSpPr>
          <p:cNvPr id="3" name="Content Placeholder 2"/>
          <p:cNvSpPr>
            <a:spLocks noGrp="1"/>
          </p:cNvSpPr>
          <p:nvPr>
            <p:ph idx="1"/>
          </p:nvPr>
        </p:nvSpPr>
        <p:spPr/>
        <p:txBody>
          <a:bodyPr>
            <a:normAutofit/>
          </a:bodyPr>
          <a:lstStyle/>
          <a:p>
            <a:r>
              <a:rPr lang="en-US" dirty="0"/>
              <a:t> Check in everyone by name. Put a face to a name.</a:t>
            </a:r>
          </a:p>
          <a:p>
            <a:r>
              <a:rPr lang="en-US" dirty="0"/>
              <a:t>Make sure drivers understand the route and assign a navigator to help the driver. </a:t>
            </a:r>
          </a:p>
          <a:p>
            <a:r>
              <a:rPr lang="en-US" dirty="0"/>
              <a:t>Collect cell phone numbers for leaders and  drivers</a:t>
            </a:r>
          </a:p>
        </p:txBody>
      </p:sp>
    </p:spTree>
    <p:extLst>
      <p:ext uri="{BB962C8B-B14F-4D97-AF65-F5344CB8AC3E}">
        <p14:creationId xmlns:p14="http://schemas.microsoft.com/office/powerpoint/2010/main" val="1691347921"/>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a:t>On site at your activity</a:t>
            </a:r>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dirty="0"/>
              <a:t>Recount to make sure you have everyone</a:t>
            </a:r>
          </a:p>
          <a:p>
            <a:r>
              <a:rPr lang="en-US" dirty="0"/>
              <a:t>Regroup in a circle and do an icebreaker:</a:t>
            </a:r>
          </a:p>
          <a:p>
            <a:pPr lvl="1"/>
            <a:r>
              <a:rPr lang="en-US" dirty="0"/>
              <a:t>Introductions </a:t>
            </a:r>
          </a:p>
          <a:p>
            <a:pPr lvl="1"/>
            <a:r>
              <a:rPr lang="en-US" dirty="0"/>
              <a:t>What to expect</a:t>
            </a:r>
          </a:p>
          <a:p>
            <a:r>
              <a:rPr lang="en-US" dirty="0"/>
              <a:t>Hand out any maps or pamphlets </a:t>
            </a:r>
          </a:p>
          <a:p>
            <a:r>
              <a:rPr lang="en-US" dirty="0"/>
              <a:t>Designate a point (front person, usually the leader) and a sweep. Make sure they both have radios and understand how to use them. Test radios before heading out. (activity-dependent) </a:t>
            </a:r>
          </a:p>
          <a:p>
            <a:r>
              <a:rPr lang="en-US" dirty="0"/>
              <a:t>Make sure everyone understands the rules of the activity</a:t>
            </a:r>
          </a:p>
          <a:p>
            <a:pPr lvl="1"/>
            <a:endParaRPr lang="en-US" dirty="0"/>
          </a:p>
          <a:p>
            <a:pPr lvl="1"/>
            <a:endParaRPr lang="en-US" dirty="0"/>
          </a:p>
        </p:txBody>
      </p:sp>
    </p:spTree>
    <p:extLst>
      <p:ext uri="{BB962C8B-B14F-4D97-AF65-F5344CB8AC3E}">
        <p14:creationId xmlns:p14="http://schemas.microsoft.com/office/powerpoint/2010/main" val="3287463570"/>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hike, paddle or peddle</a:t>
            </a:r>
          </a:p>
        </p:txBody>
      </p:sp>
      <p:sp>
        <p:nvSpPr>
          <p:cNvPr id="3" name="Content Placeholder 2"/>
          <p:cNvSpPr>
            <a:spLocks noGrp="1"/>
          </p:cNvSpPr>
          <p:nvPr>
            <p:ph idx="1"/>
          </p:nvPr>
        </p:nvSpPr>
        <p:spPr>
          <a:xfrm>
            <a:off x="381000" y="1295400"/>
            <a:ext cx="8458200" cy="5105400"/>
          </a:xfrm>
        </p:spPr>
        <p:txBody>
          <a:bodyPr>
            <a:normAutofit fontScale="55000" lnSpcReduction="20000"/>
          </a:bodyPr>
          <a:lstStyle/>
          <a:p>
            <a:r>
              <a:rPr lang="en-US" dirty="0"/>
              <a:t>Set a comfortable pace - set by the slowest member of your group.</a:t>
            </a:r>
          </a:p>
          <a:p>
            <a:pPr marL="0" indent="0">
              <a:buNone/>
            </a:pPr>
            <a:endParaRPr lang="en-US" dirty="0"/>
          </a:p>
          <a:p>
            <a:r>
              <a:rPr lang="en-US" b="1" dirty="0"/>
              <a:t>Count &amp; recount-</a:t>
            </a:r>
            <a:r>
              <a:rPr lang="en-US" dirty="0"/>
              <a:t> You are responsible for the safety of your group. </a:t>
            </a:r>
          </a:p>
          <a:p>
            <a:endParaRPr lang="en-US" dirty="0"/>
          </a:p>
          <a:p>
            <a:r>
              <a:rPr lang="en-US" b="1" dirty="0"/>
              <a:t>Stop at all junctions – </a:t>
            </a:r>
            <a:r>
              <a:rPr lang="en-US" dirty="0"/>
              <a:t>regroup so no lost people.</a:t>
            </a:r>
            <a:r>
              <a:rPr lang="en-US" b="1" dirty="0"/>
              <a:t> </a:t>
            </a:r>
          </a:p>
          <a:p>
            <a:pPr marL="0" indent="0">
              <a:buNone/>
            </a:pPr>
            <a:endParaRPr lang="en-US" dirty="0"/>
          </a:p>
          <a:p>
            <a:r>
              <a:rPr lang="en-US" b="1" dirty="0"/>
              <a:t>What to do if someone is missing. </a:t>
            </a:r>
          </a:p>
          <a:p>
            <a:pPr marL="0" indent="0">
              <a:buNone/>
            </a:pPr>
            <a:endParaRPr lang="en-US" dirty="0"/>
          </a:p>
          <a:p>
            <a:r>
              <a:rPr lang="en-US" b="1" dirty="0"/>
              <a:t>Take breaks </a:t>
            </a:r>
          </a:p>
          <a:p>
            <a:endParaRPr lang="en-US" b="1" dirty="0"/>
          </a:p>
          <a:p>
            <a:r>
              <a:rPr lang="en-US" b="1" dirty="0"/>
              <a:t> Allow the last person to rest when stopping to regroup. </a:t>
            </a:r>
            <a:r>
              <a:rPr lang="en-US" sz="3300" dirty="0"/>
              <a:t>They</a:t>
            </a:r>
            <a:r>
              <a:rPr lang="en-US" b="1" dirty="0"/>
              <a:t> </a:t>
            </a:r>
            <a:r>
              <a:rPr lang="en-US" dirty="0"/>
              <a:t>need it the most.</a:t>
            </a:r>
          </a:p>
          <a:p>
            <a:endParaRPr lang="en-US" dirty="0"/>
          </a:p>
          <a:p>
            <a:r>
              <a:rPr lang="en-US" b="1" dirty="0"/>
              <a:t>Use your radios</a:t>
            </a:r>
            <a:r>
              <a:rPr lang="en-US" dirty="0"/>
              <a:t>– Check in occasionally with your co-leader</a:t>
            </a:r>
            <a:endParaRPr lang="en-US" b="1" dirty="0"/>
          </a:p>
          <a:p>
            <a:endParaRPr lang="en-US" dirty="0"/>
          </a:p>
          <a:p>
            <a:r>
              <a:rPr lang="en-US" dirty="0"/>
              <a:t>Please encourage your group to act environmentally responsible, such as picking up trash along the way and staying on the trail. </a:t>
            </a:r>
          </a:p>
          <a:p>
            <a:endParaRPr lang="en-US" dirty="0"/>
          </a:p>
          <a:p>
            <a:r>
              <a:rPr lang="en-US" b="1" dirty="0"/>
              <a:t>Don’t forget to have fun yourself!</a:t>
            </a:r>
            <a:endParaRPr lang="en-US" dirty="0"/>
          </a:p>
        </p:txBody>
      </p:sp>
    </p:spTree>
    <p:extLst>
      <p:ext uri="{BB962C8B-B14F-4D97-AF65-F5344CB8AC3E}">
        <p14:creationId xmlns:p14="http://schemas.microsoft.com/office/powerpoint/2010/main" val="220594871"/>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When you get to the end of your activity</a:t>
            </a:r>
          </a:p>
        </p:txBody>
      </p:sp>
      <p:sp>
        <p:nvSpPr>
          <p:cNvPr id="3" name="Content Placeholder 2"/>
          <p:cNvSpPr>
            <a:spLocks noGrp="1"/>
          </p:cNvSpPr>
          <p:nvPr>
            <p:ph idx="1"/>
          </p:nvPr>
        </p:nvSpPr>
        <p:spPr/>
        <p:txBody>
          <a:bodyPr>
            <a:normAutofit fontScale="92500"/>
          </a:bodyPr>
          <a:lstStyle/>
          <a:p>
            <a:r>
              <a:rPr lang="en-US" dirty="0"/>
              <a:t>Count em’ to make sure everyone is back. </a:t>
            </a:r>
          </a:p>
          <a:p>
            <a:r>
              <a:rPr lang="en-US" dirty="0"/>
              <a:t>Circle up and get participant feedback (i.e., What was your High Point / Low Point?). Record comments for future events.</a:t>
            </a:r>
          </a:p>
          <a:p>
            <a:r>
              <a:rPr lang="en-US" dirty="0"/>
              <a:t>Make sure everyone hydrates. The body tends to suck up liquids when at rest, just after a workout.  </a:t>
            </a:r>
          </a:p>
          <a:p>
            <a:r>
              <a:rPr lang="en-US" dirty="0"/>
              <a:t>Make sure any bio breaks are attended to before getting into the vehicles for the ride back to camp.</a:t>
            </a:r>
          </a:p>
        </p:txBody>
      </p:sp>
    </p:spTree>
    <p:extLst>
      <p:ext uri="{BB962C8B-B14F-4D97-AF65-F5344CB8AC3E}">
        <p14:creationId xmlns:p14="http://schemas.microsoft.com/office/powerpoint/2010/main" val="3558526552"/>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Info Envelopes</a:t>
            </a:r>
          </a:p>
        </p:txBody>
      </p:sp>
      <p:sp>
        <p:nvSpPr>
          <p:cNvPr id="3" name="Content Placeholder 2"/>
          <p:cNvSpPr>
            <a:spLocks noGrp="1"/>
          </p:cNvSpPr>
          <p:nvPr>
            <p:ph idx="1"/>
          </p:nvPr>
        </p:nvSpPr>
        <p:spPr/>
        <p:txBody>
          <a:bodyPr>
            <a:normAutofit fontScale="85000" lnSpcReduction="20000"/>
          </a:bodyPr>
          <a:lstStyle/>
          <a:p>
            <a:r>
              <a:rPr lang="en-US" dirty="0"/>
              <a:t> A sealed envelope will be in your packet. It will contain:</a:t>
            </a:r>
          </a:p>
          <a:p>
            <a:pPr lvl="1"/>
            <a:r>
              <a:rPr lang="en-US" dirty="0"/>
              <a:t>Everyone’s contact information</a:t>
            </a:r>
          </a:p>
          <a:p>
            <a:pPr lvl="1"/>
            <a:r>
              <a:rPr lang="en-US" dirty="0"/>
              <a:t>Emergency contact information</a:t>
            </a:r>
          </a:p>
          <a:p>
            <a:pPr lvl="1"/>
            <a:r>
              <a:rPr lang="en-US" dirty="0"/>
              <a:t>Listing of medical issues.</a:t>
            </a:r>
          </a:p>
          <a:p>
            <a:r>
              <a:rPr lang="en-US" dirty="0"/>
              <a:t>Open only in an emergency. </a:t>
            </a:r>
          </a:p>
          <a:p>
            <a:r>
              <a:rPr lang="en-US" dirty="0"/>
              <a:t>If opened, you must file an incident report form listing why it was opened. </a:t>
            </a:r>
          </a:p>
          <a:p>
            <a:r>
              <a:rPr lang="en-US" dirty="0"/>
              <a:t>Return the envelope to the Quartermaster or Event Staff.</a:t>
            </a:r>
          </a:p>
          <a:p>
            <a:r>
              <a:rPr lang="en-US" dirty="0"/>
              <a:t>Each envelope will be coded with each activity for tracking purposes.</a:t>
            </a:r>
          </a:p>
          <a:p>
            <a:endParaRPr lang="en-US" dirty="0"/>
          </a:p>
        </p:txBody>
      </p:sp>
    </p:spTree>
    <p:extLst>
      <p:ext uri="{BB962C8B-B14F-4D97-AF65-F5344CB8AC3E}">
        <p14:creationId xmlns:p14="http://schemas.microsoft.com/office/powerpoint/2010/main" val="40816048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way back to camp</a:t>
            </a:r>
          </a:p>
        </p:txBody>
      </p:sp>
      <p:sp>
        <p:nvSpPr>
          <p:cNvPr id="3" name="Content Placeholder 2"/>
          <p:cNvSpPr>
            <a:spLocks noGrp="1"/>
          </p:cNvSpPr>
          <p:nvPr>
            <p:ph idx="1"/>
          </p:nvPr>
        </p:nvSpPr>
        <p:spPr/>
        <p:txBody>
          <a:bodyPr>
            <a:normAutofit fontScale="92500" lnSpcReduction="10000"/>
          </a:bodyPr>
          <a:lstStyle/>
          <a:p>
            <a:r>
              <a:rPr lang="en-US" dirty="0"/>
              <a:t>Mosaic vehicles—tanks below ½ full are not allowed. The gas stations are far apart in the camp area.  </a:t>
            </a:r>
          </a:p>
          <a:p>
            <a:pPr lvl="1"/>
            <a:r>
              <a:rPr lang="en-US" dirty="0"/>
              <a:t>Keep the receipt. </a:t>
            </a:r>
          </a:p>
          <a:p>
            <a:pPr lvl="1"/>
            <a:r>
              <a:rPr lang="en-US" dirty="0"/>
              <a:t>Please fill out the reimbursement form in your packet.</a:t>
            </a:r>
          </a:p>
          <a:p>
            <a:pPr lvl="2"/>
            <a:r>
              <a:rPr lang="en-US" dirty="0"/>
              <a:t>You can find copies online at </a:t>
            </a:r>
            <a:r>
              <a:rPr lang="en-US" dirty="0">
                <a:highlight>
                  <a:srgbClr val="FFFF00"/>
                </a:highlight>
              </a:rPr>
              <a:t>TBD</a:t>
            </a:r>
          </a:p>
          <a:p>
            <a:pPr lvl="1"/>
            <a:r>
              <a:rPr lang="en-US" dirty="0"/>
              <a:t>Make a copy of the receipt and form for your records (in camp)</a:t>
            </a:r>
          </a:p>
          <a:p>
            <a:pPr lvl="1"/>
            <a:r>
              <a:rPr lang="en-US" dirty="0"/>
              <a:t>Staple the receipt to the form (in camp)</a:t>
            </a:r>
          </a:p>
          <a:p>
            <a:pPr lvl="1"/>
            <a:r>
              <a:rPr lang="en-US" dirty="0"/>
              <a:t>Submit the form and receipt to Event Staff. (in camp)</a:t>
            </a:r>
          </a:p>
        </p:txBody>
      </p:sp>
    </p:spTree>
    <p:extLst>
      <p:ext uri="{BB962C8B-B14F-4D97-AF65-F5344CB8AC3E}">
        <p14:creationId xmlns:p14="http://schemas.microsoft.com/office/powerpoint/2010/main" val="927985098"/>
      </p:ext>
    </p:extLst>
  </p:cSld>
  <p:clrMapOvr>
    <a:masterClrMapping/>
  </p:clrMapOvr>
  <p:transition spd="slow">
    <p:wheel spokes="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 Debrief Form</a:t>
            </a:r>
          </a:p>
        </p:txBody>
      </p:sp>
      <p:sp>
        <p:nvSpPr>
          <p:cNvPr id="3" name="Content Placeholder 2"/>
          <p:cNvSpPr>
            <a:spLocks noGrp="1"/>
          </p:cNvSpPr>
          <p:nvPr>
            <p:ph idx="1"/>
          </p:nvPr>
        </p:nvSpPr>
        <p:spPr/>
        <p:txBody>
          <a:bodyPr>
            <a:normAutofit fontScale="70000" lnSpcReduction="20000"/>
          </a:bodyPr>
          <a:lstStyle/>
          <a:p>
            <a:pPr marL="457200" lvl="1" indent="0">
              <a:buNone/>
            </a:pPr>
            <a:r>
              <a:rPr lang="en-US" dirty="0"/>
              <a:t>Please spend time filling out your leader debrief form on your way back to camp or as soon as you arrive. </a:t>
            </a:r>
          </a:p>
          <a:p>
            <a:pPr lvl="1"/>
            <a:r>
              <a:rPr lang="en-US" dirty="0"/>
              <a:t>Return time</a:t>
            </a:r>
          </a:p>
          <a:p>
            <a:pPr lvl="1"/>
            <a:r>
              <a:rPr lang="en-US" dirty="0"/>
              <a:t>Include thoughts as a leader on how the day went. </a:t>
            </a:r>
          </a:p>
          <a:p>
            <a:pPr lvl="1"/>
            <a:r>
              <a:rPr lang="en-US" dirty="0"/>
              <a:t>Include comments from participants</a:t>
            </a:r>
          </a:p>
          <a:p>
            <a:pPr lvl="1"/>
            <a:r>
              <a:rPr lang="en-US" dirty="0"/>
              <a:t>Rate the day on a scale from 1 to 10. 10 is the highest. </a:t>
            </a:r>
          </a:p>
          <a:p>
            <a:pPr lvl="1"/>
            <a:r>
              <a:rPr lang="en-US" dirty="0"/>
              <a:t>Indicate any issues that need to be addressed. If any further action is required, fill out an incident report form. </a:t>
            </a:r>
          </a:p>
          <a:p>
            <a:pPr lvl="2"/>
            <a:r>
              <a:rPr lang="en-US" dirty="0"/>
              <a:t>Please personally deliver incident report forms ASAP to a chairperson so they can discuss what happened and your recommendations. </a:t>
            </a:r>
          </a:p>
          <a:p>
            <a:pPr lvl="1"/>
            <a:r>
              <a:rPr lang="en-US" dirty="0"/>
              <a:t>List any materials you used in the first aid kit. </a:t>
            </a:r>
          </a:p>
          <a:p>
            <a:pPr lvl="1"/>
            <a:r>
              <a:rPr lang="en-US" dirty="0"/>
              <a:t>Let us know if we need to resupply missing items in first aid kit</a:t>
            </a:r>
          </a:p>
          <a:p>
            <a:pPr lvl="1"/>
            <a:r>
              <a:rPr lang="en-US" dirty="0"/>
              <a:t>Please note that we may not be able to read these forms until later that night. Personally make sure we are aware of an issue that needs our attention. </a:t>
            </a:r>
          </a:p>
          <a:p>
            <a:pPr lvl="1"/>
            <a:r>
              <a:rPr lang="en-US" dirty="0"/>
              <a:t>You can find a copy of this form at </a:t>
            </a:r>
            <a:r>
              <a:rPr lang="en-US" dirty="0">
                <a:highlight>
                  <a:srgbClr val="FFFF00"/>
                </a:highlight>
              </a:rPr>
              <a:t>TBD</a:t>
            </a:r>
          </a:p>
          <a:p>
            <a:pPr lvl="1"/>
            <a:endParaRPr lang="en-US" dirty="0">
              <a:highlight>
                <a:srgbClr val="FFFF00"/>
              </a:highlight>
            </a:endParaRPr>
          </a:p>
        </p:txBody>
      </p:sp>
    </p:spTree>
    <p:extLst>
      <p:ext uri="{BB962C8B-B14F-4D97-AF65-F5344CB8AC3E}">
        <p14:creationId xmlns:p14="http://schemas.microsoft.com/office/powerpoint/2010/main" val="3940003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lstStyle/>
          <a:p>
            <a:r>
              <a:rPr lang="en-US" dirty="0"/>
              <a:t>Welcome</a:t>
            </a:r>
          </a:p>
        </p:txBody>
      </p:sp>
      <p:sp>
        <p:nvSpPr>
          <p:cNvPr id="5" name="Subtitle 4"/>
          <p:cNvSpPr>
            <a:spLocks noGrp="1"/>
          </p:cNvSpPr>
          <p:nvPr>
            <p:ph type="subTitle" idx="1"/>
          </p:nvPr>
        </p:nvSpPr>
        <p:spPr>
          <a:xfrm>
            <a:off x="609600" y="1905000"/>
            <a:ext cx="8229600" cy="2971800"/>
          </a:xfrm>
        </p:spPr>
        <p:txBody>
          <a:bodyPr/>
          <a:lstStyle/>
          <a:p>
            <a:r>
              <a:rPr lang="en-US" sz="8800" dirty="0"/>
              <a:t>Thank you </a:t>
            </a:r>
          </a:p>
          <a:p>
            <a:r>
              <a:rPr lang="en-US" dirty="0"/>
              <a:t>For volunteering to be a leader, driver, or bus captain. </a:t>
            </a:r>
          </a:p>
        </p:txBody>
      </p:sp>
    </p:spTree>
    <p:extLst>
      <p:ext uri="{BB962C8B-B14F-4D97-AF65-F5344CB8AC3E}">
        <p14:creationId xmlns:p14="http://schemas.microsoft.com/office/powerpoint/2010/main" val="2826412176"/>
      </p:ext>
    </p:extLst>
  </p:cSld>
  <p:clrMapOvr>
    <a:masterClrMapping/>
  </p:clrMapOvr>
  <mc:AlternateContent xmlns:mc="http://schemas.openxmlformats.org/markup-compatibility/2006" xmlns:p14="http://schemas.microsoft.com/office/powerpoint/2010/main">
    <mc:Choice Requires="p14">
      <p:transition spd="med" p14:dur="700" advTm="768">
        <p:fade/>
      </p:transition>
    </mc:Choice>
    <mc:Fallback xmlns="">
      <p:transition spd="med" advTm="768">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you arrive back in camp</a:t>
            </a:r>
          </a:p>
        </p:txBody>
      </p:sp>
      <p:sp>
        <p:nvSpPr>
          <p:cNvPr id="3" name="Content Placeholder 2"/>
          <p:cNvSpPr>
            <a:spLocks noGrp="1"/>
          </p:cNvSpPr>
          <p:nvPr>
            <p:ph idx="1"/>
          </p:nvPr>
        </p:nvSpPr>
        <p:spPr>
          <a:xfrm>
            <a:off x="457200" y="1371600"/>
            <a:ext cx="8229600" cy="5181600"/>
          </a:xfrm>
        </p:spPr>
        <p:txBody>
          <a:bodyPr>
            <a:normAutofit/>
          </a:bodyPr>
          <a:lstStyle/>
          <a:p>
            <a:r>
              <a:rPr lang="en-US" dirty="0"/>
              <a:t>If you are driving a MOSAIC vehicle, please return it to its designated spot so others can find it. </a:t>
            </a:r>
          </a:p>
          <a:p>
            <a:pPr lvl="1"/>
            <a:r>
              <a:rPr lang="en-US" sz="3800" b="1" dirty="0">
                <a:solidFill>
                  <a:srgbClr val="FF0000"/>
                </a:solidFill>
              </a:rPr>
              <a:t>LEAVE THE KEYS IN THE VAN</a:t>
            </a:r>
          </a:p>
          <a:p>
            <a:pPr lvl="1"/>
            <a:r>
              <a:rPr lang="en-US" sz="4000" b="1" dirty="0">
                <a:solidFill>
                  <a:srgbClr val="FF0000"/>
                </a:solidFill>
              </a:rPr>
              <a:t>DO NOT LOCK THE MOSAIC VAN</a:t>
            </a:r>
          </a:p>
          <a:p>
            <a:r>
              <a:rPr lang="en-US" dirty="0"/>
              <a:t>Leave all gear in the van unless otherwise instructed.</a:t>
            </a:r>
          </a:p>
          <a:p>
            <a:pPr lvl="1"/>
            <a:endParaRPr lang="en-US" sz="4000" b="1" dirty="0"/>
          </a:p>
        </p:txBody>
      </p:sp>
    </p:spTree>
    <p:extLst>
      <p:ext uri="{BB962C8B-B14F-4D97-AF65-F5344CB8AC3E}">
        <p14:creationId xmlns:p14="http://schemas.microsoft.com/office/powerpoint/2010/main" val="184715892"/>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 in Board</a:t>
            </a:r>
          </a:p>
        </p:txBody>
      </p:sp>
      <p:sp>
        <p:nvSpPr>
          <p:cNvPr id="3" name="Content Placeholder 2"/>
          <p:cNvSpPr>
            <a:spLocks noGrp="1"/>
          </p:cNvSpPr>
          <p:nvPr>
            <p:ph idx="1"/>
          </p:nvPr>
        </p:nvSpPr>
        <p:spPr/>
        <p:txBody>
          <a:bodyPr>
            <a:normAutofit fontScale="85000" lnSpcReduction="20000"/>
          </a:bodyPr>
          <a:lstStyle/>
          <a:p>
            <a:r>
              <a:rPr lang="en-US" dirty="0"/>
              <a:t>Master sign-in board in the office.</a:t>
            </a:r>
          </a:p>
          <a:p>
            <a:pPr lvl="1"/>
            <a:r>
              <a:rPr lang="en-US" dirty="0"/>
              <a:t>Sign in once you have arrived under your activity</a:t>
            </a:r>
          </a:p>
          <a:p>
            <a:pPr lvl="1"/>
            <a:r>
              <a:rPr lang="en-US" dirty="0"/>
              <a:t>Provide an overall activity rating on a scale of 1-10. 10 is the highest. </a:t>
            </a:r>
          </a:p>
          <a:p>
            <a:pPr lvl="1"/>
            <a:r>
              <a:rPr lang="en-US" dirty="0"/>
              <a:t>Sign in the vehicle.</a:t>
            </a:r>
          </a:p>
          <a:p>
            <a:pPr lvl="1"/>
            <a:r>
              <a:rPr lang="en-US" dirty="0"/>
              <a:t>Confirm other vehicles from your activity returned</a:t>
            </a:r>
          </a:p>
          <a:p>
            <a:pPr lvl="2"/>
            <a:r>
              <a:rPr lang="en-US" dirty="0"/>
              <a:t>Do not assume. Please confirm before signing a vehicle in. </a:t>
            </a:r>
          </a:p>
          <a:p>
            <a:pPr lvl="1"/>
            <a:r>
              <a:rPr lang="en-US" dirty="0"/>
              <a:t>Indicate if there is an issue or incident that the event Staff should follow up with. </a:t>
            </a:r>
          </a:p>
          <a:p>
            <a:pPr lvl="1"/>
            <a:endParaRPr lang="en-US" dirty="0"/>
          </a:p>
          <a:p>
            <a:r>
              <a:rPr lang="en-US" dirty="0"/>
              <a:t>We will use this board to quickly check if everyone is back and if there is immediate follow-up to attend to. </a:t>
            </a:r>
          </a:p>
          <a:p>
            <a:pPr lvl="1"/>
            <a:endParaRPr lang="en-US" dirty="0"/>
          </a:p>
          <a:p>
            <a:pPr lvl="1"/>
            <a:endParaRPr lang="en-US" dirty="0"/>
          </a:p>
        </p:txBody>
      </p:sp>
    </p:spTree>
    <p:extLst>
      <p:ext uri="{BB962C8B-B14F-4D97-AF65-F5344CB8AC3E}">
        <p14:creationId xmlns:p14="http://schemas.microsoft.com/office/powerpoint/2010/main" val="4084125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 that still need people</a:t>
            </a:r>
          </a:p>
        </p:txBody>
      </p:sp>
      <p:sp>
        <p:nvSpPr>
          <p:cNvPr id="3" name="Content Placeholder 2"/>
          <p:cNvSpPr>
            <a:spLocks noGrp="1"/>
          </p:cNvSpPr>
          <p:nvPr>
            <p:ph idx="1"/>
          </p:nvPr>
        </p:nvSpPr>
        <p:spPr/>
        <p:txBody>
          <a:bodyPr/>
          <a:lstStyle/>
          <a:p>
            <a:pPr lvl="1"/>
            <a:r>
              <a:rPr lang="en-US" dirty="0"/>
              <a:t>TBD</a:t>
            </a:r>
          </a:p>
        </p:txBody>
      </p:sp>
    </p:spTree>
    <p:extLst>
      <p:ext uri="{BB962C8B-B14F-4D97-AF65-F5344CB8AC3E}">
        <p14:creationId xmlns:p14="http://schemas.microsoft.com/office/powerpoint/2010/main" val="4082885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F488A-0662-418C-BD56-A7C4321E30FA}"/>
              </a:ext>
            </a:extLst>
          </p:cNvPr>
          <p:cNvSpPr>
            <a:spLocks noGrp="1"/>
          </p:cNvSpPr>
          <p:nvPr>
            <p:ph type="title"/>
          </p:nvPr>
        </p:nvSpPr>
        <p:spPr/>
        <p:txBody>
          <a:bodyPr/>
          <a:lstStyle/>
          <a:p>
            <a:r>
              <a:rPr lang="en-US" dirty="0"/>
              <a:t>Mapp App for your phone</a:t>
            </a:r>
          </a:p>
        </p:txBody>
      </p:sp>
      <p:sp>
        <p:nvSpPr>
          <p:cNvPr id="3" name="Content Placeholder 2">
            <a:extLst>
              <a:ext uri="{FF2B5EF4-FFF2-40B4-BE49-F238E27FC236}">
                <a16:creationId xmlns:a16="http://schemas.microsoft.com/office/drawing/2014/main" id="{F879C476-8558-4DF2-B971-25F92DB116B9}"/>
              </a:ext>
            </a:extLst>
          </p:cNvPr>
          <p:cNvSpPr>
            <a:spLocks noGrp="1"/>
          </p:cNvSpPr>
          <p:nvPr>
            <p:ph idx="1"/>
          </p:nvPr>
        </p:nvSpPr>
        <p:spPr/>
        <p:txBody>
          <a:bodyPr>
            <a:normAutofit/>
          </a:bodyPr>
          <a:lstStyle/>
          <a:p>
            <a:r>
              <a:rPr lang="en-US" sz="2600" b="1" dirty="0"/>
              <a:t>Note: Install on your phone and use </a:t>
            </a:r>
            <a:r>
              <a:rPr lang="en-US" sz="2600" b="1" dirty="0">
                <a:solidFill>
                  <a:srgbClr val="FF0000"/>
                </a:solidFill>
              </a:rPr>
              <a:t>prior to arrival to the event </a:t>
            </a:r>
            <a:r>
              <a:rPr lang="en-US" sz="2600" b="1" dirty="0"/>
              <a:t>to get familiar with how to use the app. </a:t>
            </a:r>
          </a:p>
          <a:p>
            <a:r>
              <a:rPr lang="en-US" dirty="0"/>
              <a:t>Avenza PDF Maps </a:t>
            </a:r>
            <a:r>
              <a:rPr lang="en-US" dirty="0">
                <a:hlinkClick r:id="rId2"/>
              </a:rPr>
              <a:t>https://www.avenzamaps.com/</a:t>
            </a:r>
            <a:r>
              <a:rPr lang="en-US" dirty="0"/>
              <a:t> </a:t>
            </a:r>
          </a:p>
          <a:p>
            <a:pPr marL="457200" lvl="1" indent="0">
              <a:buNone/>
            </a:pPr>
            <a:r>
              <a:rPr lang="en-US" dirty="0"/>
              <a:t>Maps to download:</a:t>
            </a:r>
          </a:p>
          <a:p>
            <a:pPr lvl="2"/>
            <a:r>
              <a:rPr lang="en-US" dirty="0"/>
              <a:t>TBD</a:t>
            </a:r>
          </a:p>
          <a:p>
            <a:pPr lvl="2"/>
            <a:endParaRPr lang="en-US" dirty="0"/>
          </a:p>
          <a:p>
            <a:pPr lvl="2"/>
            <a:endParaRPr lang="en-US" dirty="0"/>
          </a:p>
        </p:txBody>
      </p:sp>
    </p:spTree>
    <p:extLst>
      <p:ext uri="{BB962C8B-B14F-4D97-AF65-F5344CB8AC3E}">
        <p14:creationId xmlns:p14="http://schemas.microsoft.com/office/powerpoint/2010/main" val="3923406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11500" dirty="0"/>
              <a:t>Questions?</a:t>
            </a:r>
          </a:p>
        </p:txBody>
      </p:sp>
    </p:spTree>
    <p:extLst>
      <p:ext uri="{BB962C8B-B14F-4D97-AF65-F5344CB8AC3E}">
        <p14:creationId xmlns:p14="http://schemas.microsoft.com/office/powerpoint/2010/main" val="26019832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9200" y="1447800"/>
            <a:ext cx="6553200" cy="3200399"/>
          </a:xfrm>
        </p:spPr>
        <p:txBody>
          <a:bodyPr>
            <a:normAutofit/>
          </a:bodyPr>
          <a:lstStyle/>
          <a:p>
            <a:r>
              <a:rPr lang="en-US" sz="6600" dirty="0"/>
              <a:t>Thank you for attending!!!</a:t>
            </a:r>
          </a:p>
        </p:txBody>
      </p:sp>
    </p:spTree>
    <p:extLst>
      <p:ext uri="{BB962C8B-B14F-4D97-AF65-F5344CB8AC3E}">
        <p14:creationId xmlns:p14="http://schemas.microsoft.com/office/powerpoint/2010/main" val="38166209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 Info Packet</a:t>
            </a:r>
          </a:p>
        </p:txBody>
      </p:sp>
      <p:sp>
        <p:nvSpPr>
          <p:cNvPr id="3" name="Content Placeholder 2"/>
          <p:cNvSpPr>
            <a:spLocks noGrp="1"/>
          </p:cNvSpPr>
          <p:nvPr>
            <p:ph idx="1"/>
          </p:nvPr>
        </p:nvSpPr>
        <p:spPr/>
        <p:txBody>
          <a:bodyPr>
            <a:normAutofit fontScale="55000" lnSpcReduction="20000"/>
          </a:bodyPr>
          <a:lstStyle/>
          <a:p>
            <a:r>
              <a:rPr lang="en-US" dirty="0"/>
              <a:t>Should have received an email with a copy of your leader packets. If not, the link is available from the event website through the “</a:t>
            </a:r>
            <a:r>
              <a:rPr lang="en-US" dirty="0">
                <a:hlinkClick r:id="rId2"/>
              </a:rPr>
              <a:t>attending info</a:t>
            </a:r>
            <a:r>
              <a:rPr lang="en-US" dirty="0"/>
              <a:t>” page under “</a:t>
            </a:r>
            <a:r>
              <a:rPr lang="en-US" dirty="0">
                <a:hlinkClick r:id="rId3"/>
              </a:rPr>
              <a:t>leader documents</a:t>
            </a:r>
            <a:r>
              <a:rPr lang="en-US" dirty="0"/>
              <a:t>.”  </a:t>
            </a:r>
          </a:p>
          <a:p>
            <a:r>
              <a:rPr lang="en-US" dirty="0">
                <a:hlinkClick r:id="rId3"/>
              </a:rPr>
              <a:t>Link to the location to find a copy of this document</a:t>
            </a:r>
            <a:endParaRPr lang="en-US" dirty="0"/>
          </a:p>
          <a:p>
            <a:r>
              <a:rPr lang="en-US" dirty="0"/>
              <a:t>If you haven't done so already, read through the information packet. It contains a great deal of information. </a:t>
            </a:r>
          </a:p>
          <a:p>
            <a:r>
              <a:rPr lang="en-US" dirty="0"/>
              <a:t>Some website links are included. We suggest visiting those sites before the event.</a:t>
            </a:r>
          </a:p>
          <a:p>
            <a:r>
              <a:rPr lang="en-US" dirty="0"/>
              <a:t>The leader packets online are to be considered rough drafts. A final copy will be supplied to you in camp. However, most Leader Packets have been printed using the posted Word document as described above. </a:t>
            </a:r>
          </a:p>
          <a:p>
            <a:r>
              <a:rPr lang="en-US" dirty="0"/>
              <a:t>Changes will be focused on:</a:t>
            </a:r>
          </a:p>
          <a:p>
            <a:pPr lvl="1"/>
            <a:r>
              <a:rPr lang="en-US" dirty="0"/>
              <a:t>Transportation plans</a:t>
            </a:r>
          </a:p>
          <a:p>
            <a:pPr lvl="1"/>
            <a:r>
              <a:rPr lang="en-US" dirty="0"/>
              <a:t>Financial Arrangements</a:t>
            </a:r>
          </a:p>
          <a:p>
            <a:pPr lvl="1"/>
            <a:r>
              <a:rPr lang="en-US" dirty="0"/>
              <a:t>Who volunteers as a leader, co-leader, driver, or bus captain? </a:t>
            </a:r>
          </a:p>
          <a:p>
            <a:r>
              <a:rPr lang="en-US" dirty="0"/>
              <a:t>The general plan of the activity should stay the same. The details described above might change. </a:t>
            </a:r>
          </a:p>
          <a:p>
            <a:pPr lvl="1"/>
            <a:endParaRPr lang="en-US" dirty="0"/>
          </a:p>
        </p:txBody>
      </p:sp>
    </p:spTree>
    <p:extLst>
      <p:ext uri="{BB962C8B-B14F-4D97-AF65-F5344CB8AC3E}">
        <p14:creationId xmlns:p14="http://schemas.microsoft.com/office/powerpoint/2010/main" val="1286988002"/>
      </p:ext>
    </p:extLst>
  </p:cSld>
  <p:clrMapOvr>
    <a:masterClrMapping/>
  </p:clrMapOvr>
  <mc:AlternateContent xmlns:mc="http://schemas.openxmlformats.org/markup-compatibility/2006" xmlns:p14="http://schemas.microsoft.com/office/powerpoint/2010/main">
    <mc:Choice Requires="p14">
      <p:transition spd="slow" p14:dur="3400" advTm="27269">
        <p14:reveal/>
      </p:transition>
    </mc:Choice>
    <mc:Fallback xmlns="">
      <p:transition spd="slow" advTm="27269">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Take pride in being the leader. </a:t>
            </a:r>
            <a:br>
              <a:rPr lang="en-US" dirty="0"/>
            </a:br>
            <a:endParaRPr lang="en-US" dirty="0"/>
          </a:p>
        </p:txBody>
      </p:sp>
      <p:sp>
        <p:nvSpPr>
          <p:cNvPr id="3" name="Content Placeholder 2"/>
          <p:cNvSpPr>
            <a:spLocks noGrp="1"/>
          </p:cNvSpPr>
          <p:nvPr>
            <p:ph idx="1"/>
          </p:nvPr>
        </p:nvSpPr>
        <p:spPr/>
        <p:txBody>
          <a:bodyPr>
            <a:normAutofit/>
          </a:bodyPr>
          <a:lstStyle/>
          <a:p>
            <a:r>
              <a:rPr lang="en-US" dirty="0"/>
              <a:t>You are the face of Mosaic.</a:t>
            </a:r>
          </a:p>
          <a:p>
            <a:r>
              <a:rPr lang="en-US" dirty="0"/>
              <a:t>Your fellow participants depend on your knowledge of the activity to have a safe and enjoyable activity. </a:t>
            </a:r>
          </a:p>
          <a:p>
            <a:r>
              <a:rPr lang="en-US" dirty="0"/>
              <a:t>Your understanding of the activity will be apparent when you lead.  </a:t>
            </a:r>
          </a:p>
          <a:p>
            <a:r>
              <a:rPr lang="en-US" dirty="0"/>
              <a:t>You will know you did well when everyone returns safe and happy. </a:t>
            </a:r>
          </a:p>
          <a:p>
            <a:pPr marL="0" indent="0">
              <a:buNone/>
            </a:pPr>
            <a:endParaRPr lang="en-US" dirty="0"/>
          </a:p>
        </p:txBody>
      </p:sp>
    </p:spTree>
    <p:extLst>
      <p:ext uri="{BB962C8B-B14F-4D97-AF65-F5344CB8AC3E}">
        <p14:creationId xmlns:p14="http://schemas.microsoft.com/office/powerpoint/2010/main" val="35886150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Own Your Activity</a:t>
            </a:r>
          </a:p>
        </p:txBody>
      </p:sp>
      <p:sp>
        <p:nvSpPr>
          <p:cNvPr id="3" name="Content Placeholder 2"/>
          <p:cNvSpPr>
            <a:spLocks noGrp="1"/>
          </p:cNvSpPr>
          <p:nvPr>
            <p:ph idx="1"/>
          </p:nvPr>
        </p:nvSpPr>
        <p:spPr>
          <a:xfrm>
            <a:off x="457200" y="1371600"/>
            <a:ext cx="8305800" cy="5029200"/>
          </a:xfrm>
        </p:spPr>
        <p:txBody>
          <a:bodyPr>
            <a:normAutofit fontScale="70000" lnSpcReduction="20000"/>
          </a:bodyPr>
          <a:lstStyle/>
          <a:p>
            <a:r>
              <a:rPr lang="en-US" dirty="0"/>
              <a:t>BEFORE THE EVENT</a:t>
            </a:r>
          </a:p>
          <a:p>
            <a:pPr lvl="1"/>
            <a:r>
              <a:rPr lang="en-US" dirty="0"/>
              <a:t>Safety is number one. Understanding your activity increases your chances of dealing with whatever happens. </a:t>
            </a:r>
          </a:p>
          <a:p>
            <a:pPr lvl="1"/>
            <a:r>
              <a:rPr lang="en-US" dirty="0"/>
              <a:t>Spend time reading the info packet</a:t>
            </a:r>
          </a:p>
          <a:p>
            <a:pPr lvl="1"/>
            <a:r>
              <a:rPr lang="en-US" dirty="0"/>
              <a:t>Study the maps.</a:t>
            </a:r>
          </a:p>
          <a:p>
            <a:pPr lvl="2"/>
            <a:r>
              <a:rPr lang="en-US" dirty="0"/>
              <a:t>Understand the planned activity</a:t>
            </a:r>
          </a:p>
          <a:p>
            <a:pPr lvl="2"/>
            <a:r>
              <a:rPr lang="en-US" dirty="0"/>
              <a:t>Review alternate routes for the unforeseen</a:t>
            </a:r>
          </a:p>
          <a:p>
            <a:pPr lvl="1"/>
            <a:r>
              <a:rPr lang="en-US" dirty="0"/>
              <a:t>There are many links to other websites. Look them over; they might add information not listed in the packet. </a:t>
            </a:r>
          </a:p>
          <a:p>
            <a:pPr lvl="1"/>
            <a:r>
              <a:rPr lang="en-US" dirty="0"/>
              <a:t>Spend time understanding the emergency plan</a:t>
            </a:r>
          </a:p>
          <a:p>
            <a:pPr lvl="2"/>
            <a:r>
              <a:rPr lang="en-US" dirty="0"/>
              <a:t>Keep someone with a seriously injured person while someone else heads out to get help (or seeks a location with cell service).</a:t>
            </a:r>
          </a:p>
          <a:p>
            <a:pPr lvl="2"/>
            <a:r>
              <a:rPr lang="en-US" dirty="0"/>
              <a:t>Most hikes are on parkland. In an emergency, a park ranger might be a better choice to contact first. </a:t>
            </a:r>
          </a:p>
          <a:p>
            <a:pPr lvl="3"/>
            <a:r>
              <a:rPr lang="en-US" dirty="0"/>
              <a:t>Then call 911. </a:t>
            </a:r>
          </a:p>
          <a:p>
            <a:pPr lvl="3"/>
            <a:r>
              <a:rPr lang="en-US" b="1" dirty="0"/>
              <a:t>Once help is on the way, call Mosaic to let us know what is going on at 888-MOSAICS</a:t>
            </a:r>
          </a:p>
          <a:p>
            <a:pPr lvl="1"/>
            <a:r>
              <a:rPr lang="en-US" dirty="0"/>
              <a:t>Contact Event Staff at </a:t>
            </a:r>
            <a:r>
              <a:rPr lang="en-US" dirty="0">
                <a:hlinkClick r:id="rId2"/>
              </a:rPr>
              <a:t>Event@MosaicOutdoor.org</a:t>
            </a:r>
            <a:r>
              <a:rPr lang="en-US" dirty="0"/>
              <a:t> for any questions. </a:t>
            </a:r>
          </a:p>
        </p:txBody>
      </p:sp>
    </p:spTree>
    <p:extLst>
      <p:ext uri="{BB962C8B-B14F-4D97-AF65-F5344CB8AC3E}">
        <p14:creationId xmlns:p14="http://schemas.microsoft.com/office/powerpoint/2010/main" val="24922756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643" y="1295400"/>
            <a:ext cx="8438357" cy="4397375"/>
          </a:xfrm>
        </p:spPr>
        <p:txBody>
          <a:bodyPr>
            <a:noAutofit/>
          </a:bodyPr>
          <a:lstStyle/>
          <a:p>
            <a:pPr algn="ctr"/>
            <a:r>
              <a:rPr lang="en-US" sz="2400" cap="none" dirty="0"/>
              <a:t>Your leader packet should be attached to your participant packet. </a:t>
            </a:r>
            <a:br>
              <a:rPr lang="en-US" sz="2400" cap="none" dirty="0"/>
            </a:br>
            <a:br>
              <a:rPr lang="en-US" sz="2400" cap="none" dirty="0"/>
            </a:br>
            <a:r>
              <a:rPr lang="en-US" sz="2400" cap="none" dirty="0"/>
              <a:t>If it is missing, please contact the Event Staff to let them know and ensure you receive the packet by Thursday night. </a:t>
            </a:r>
            <a:br>
              <a:rPr lang="en-US" sz="2400" cap="none" dirty="0"/>
            </a:br>
            <a:br>
              <a:rPr lang="en-US" sz="2400" cap="none" dirty="0"/>
            </a:br>
            <a:r>
              <a:rPr lang="en-US" sz="2400" cap="none" dirty="0"/>
              <a:t>Review and be sure the packet is complete.</a:t>
            </a:r>
            <a:br>
              <a:rPr lang="en-US" sz="2400" cap="none" dirty="0"/>
            </a:br>
            <a:br>
              <a:rPr lang="en-US" sz="2400" cap="none" dirty="0"/>
            </a:br>
            <a:r>
              <a:rPr lang="en-US" sz="2400" cap="none" dirty="0"/>
              <a:t>You must double-check the transportation plan and timings within the final printed copy of the leader packet. This will help you avoid any last-minute confusion or delays, as they might have changed due to the logistics that have recently worked out. </a:t>
            </a:r>
            <a:br>
              <a:rPr lang="en-US" sz="2400" cap="none" dirty="0"/>
            </a:br>
            <a:br>
              <a:rPr lang="en-US" sz="2400" cap="none" dirty="0"/>
            </a:br>
            <a:br>
              <a:rPr lang="en-US" sz="2400" cap="none" dirty="0"/>
            </a:br>
            <a:br>
              <a:rPr lang="en-US" sz="2400" cap="none" dirty="0">
                <a:solidFill>
                  <a:srgbClr val="FF0000"/>
                </a:solidFill>
              </a:rPr>
            </a:br>
            <a:br>
              <a:rPr lang="en-US" sz="2400" cap="none" dirty="0"/>
            </a:br>
            <a:endParaRPr lang="en-US" sz="2400" cap="none" dirty="0"/>
          </a:p>
        </p:txBody>
      </p:sp>
      <p:sp>
        <p:nvSpPr>
          <p:cNvPr id="3" name="Text Placeholder 2"/>
          <p:cNvSpPr>
            <a:spLocks noGrp="1"/>
          </p:cNvSpPr>
          <p:nvPr>
            <p:ph type="body" idx="1"/>
          </p:nvPr>
        </p:nvSpPr>
        <p:spPr>
          <a:xfrm>
            <a:off x="609600" y="457200"/>
            <a:ext cx="7772400" cy="444500"/>
          </a:xfrm>
        </p:spPr>
        <p:txBody>
          <a:bodyPr/>
          <a:lstStyle/>
          <a:p>
            <a:r>
              <a:rPr lang="en-US" dirty="0"/>
              <a:t>Arrival in Camp on Thursday</a:t>
            </a:r>
          </a:p>
        </p:txBody>
      </p:sp>
    </p:spTree>
    <p:extLst>
      <p:ext uri="{BB962C8B-B14F-4D97-AF65-F5344CB8AC3E}">
        <p14:creationId xmlns:p14="http://schemas.microsoft.com/office/powerpoint/2010/main" val="303431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 YOUR LEADER</a:t>
            </a:r>
          </a:p>
        </p:txBody>
      </p:sp>
      <p:sp>
        <p:nvSpPr>
          <p:cNvPr id="3" name="Content Placeholder 2"/>
          <p:cNvSpPr>
            <a:spLocks noGrp="1"/>
          </p:cNvSpPr>
          <p:nvPr>
            <p:ph idx="1"/>
          </p:nvPr>
        </p:nvSpPr>
        <p:spPr/>
        <p:txBody>
          <a:bodyPr>
            <a:normAutofit fontScale="92500" lnSpcReduction="10000"/>
          </a:bodyPr>
          <a:lstStyle/>
          <a:p>
            <a:r>
              <a:rPr lang="en-US" dirty="0"/>
              <a:t>Immediately after dinner on Thursday, Friday, and Saturday nights, we will hold a Meet Your Leader session. </a:t>
            </a:r>
          </a:p>
          <a:p>
            <a:pPr lvl="1"/>
            <a:r>
              <a:rPr lang="en-US" dirty="0"/>
              <a:t>Participants get a face to the name of their leader and the leader and vice versa. </a:t>
            </a:r>
          </a:p>
          <a:p>
            <a:pPr lvl="1"/>
            <a:r>
              <a:rPr lang="en-US" dirty="0"/>
              <a:t>Give everyone pertinent info</a:t>
            </a:r>
          </a:p>
          <a:p>
            <a:pPr lvl="1"/>
            <a:r>
              <a:rPr lang="en-US" dirty="0"/>
              <a:t>What to bring and not to bring</a:t>
            </a:r>
          </a:p>
          <a:p>
            <a:pPr lvl="1"/>
            <a:r>
              <a:rPr lang="en-US" dirty="0"/>
              <a:t>Understand the transportation plan. </a:t>
            </a:r>
          </a:p>
          <a:p>
            <a:pPr lvl="1"/>
            <a:r>
              <a:rPr lang="en-US" dirty="0"/>
              <a:t>Assess the group and adjust if needed. </a:t>
            </a:r>
          </a:p>
          <a:p>
            <a:pPr lvl="1"/>
            <a:r>
              <a:rPr lang="en-US" dirty="0"/>
              <a:t>Give a last chance to back out. </a:t>
            </a:r>
          </a:p>
          <a:p>
            <a:pPr lvl="1"/>
            <a:endParaRPr lang="en-US" dirty="0"/>
          </a:p>
          <a:p>
            <a:pPr lvl="2"/>
            <a:endParaRPr lang="en-US" dirty="0"/>
          </a:p>
          <a:p>
            <a:pPr marL="971550" lvl="1" indent="-514350">
              <a:buAutoNum type="arabicPeriod"/>
            </a:pPr>
            <a:endParaRPr lang="en-US" dirty="0"/>
          </a:p>
          <a:p>
            <a:pPr marL="971550" lvl="1" indent="-514350">
              <a:buAutoNum type="arabicPeriod"/>
            </a:pPr>
            <a:endParaRPr lang="en-US" dirty="0"/>
          </a:p>
        </p:txBody>
      </p:sp>
    </p:spTree>
    <p:extLst>
      <p:ext uri="{BB962C8B-B14F-4D97-AF65-F5344CB8AC3E}">
        <p14:creationId xmlns:p14="http://schemas.microsoft.com/office/powerpoint/2010/main" val="2901270836"/>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3600" dirty="0"/>
              <a:t>Assess the group and make adjustments</a:t>
            </a:r>
            <a:br>
              <a:rPr lang="en-US" dirty="0"/>
            </a:br>
            <a:endParaRPr lang="en-US" dirty="0"/>
          </a:p>
        </p:txBody>
      </p:sp>
      <p:sp>
        <p:nvSpPr>
          <p:cNvPr id="3" name="Content Placeholder 2"/>
          <p:cNvSpPr>
            <a:spLocks noGrp="1"/>
          </p:cNvSpPr>
          <p:nvPr>
            <p:ph idx="1"/>
          </p:nvPr>
        </p:nvSpPr>
        <p:spPr>
          <a:xfrm>
            <a:off x="457200" y="1166018"/>
            <a:ext cx="8229600" cy="4525963"/>
          </a:xfrm>
        </p:spPr>
        <p:txBody>
          <a:bodyPr>
            <a:normAutofit fontScale="85000" lnSpcReduction="10000"/>
          </a:bodyPr>
          <a:lstStyle/>
          <a:p>
            <a:r>
              <a:rPr lang="en-US" dirty="0"/>
              <a:t>Observe the participants</a:t>
            </a:r>
          </a:p>
          <a:p>
            <a:pPr lvl="1"/>
            <a:r>
              <a:rPr lang="en-US" dirty="0"/>
              <a:t>Is anyone obviously not fit to attend your activity</a:t>
            </a:r>
          </a:p>
          <a:p>
            <a:pPr lvl="1"/>
            <a:r>
              <a:rPr lang="en-US" dirty="0"/>
              <a:t> Does anyone have medical issues that might be safety issues to address? </a:t>
            </a:r>
          </a:p>
          <a:p>
            <a:pPr lvl="1"/>
            <a:r>
              <a:rPr lang="en-US" dirty="0"/>
              <a:t>Is everyone on your list at the meeting?</a:t>
            </a:r>
          </a:p>
          <a:p>
            <a:pPr lvl="2"/>
            <a:r>
              <a:rPr lang="en-US" dirty="0"/>
              <a:t>A checklist of the participants who have signed up for your activity is provided. </a:t>
            </a:r>
          </a:p>
          <a:p>
            <a:pPr lvl="2"/>
            <a:r>
              <a:rPr lang="en-US" dirty="0"/>
              <a:t>If a participant misses the Meet Your Leader meeting, you have the right not to let them attend the activity the next day. </a:t>
            </a:r>
          </a:p>
          <a:p>
            <a:pPr lvl="1"/>
            <a:r>
              <a:rPr lang="en-US" dirty="0"/>
              <a:t>Establish teams/buddies/raft captains</a:t>
            </a:r>
          </a:p>
          <a:p>
            <a:pPr lvl="1"/>
            <a:r>
              <a:rPr lang="en-US" dirty="0"/>
              <a:t>Is anyone not on your list asking to join you?</a:t>
            </a:r>
          </a:p>
          <a:p>
            <a:pPr lvl="2"/>
            <a:r>
              <a:rPr lang="en-US" dirty="0"/>
              <a:t>Work this out with Mindy Tumarkin after the meeting.</a:t>
            </a:r>
          </a:p>
        </p:txBody>
      </p:sp>
    </p:spTree>
    <p:extLst>
      <p:ext uri="{BB962C8B-B14F-4D97-AF65-F5344CB8AC3E}">
        <p14:creationId xmlns:p14="http://schemas.microsoft.com/office/powerpoint/2010/main" val="1133416956"/>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4400" dirty="0">
                <a:latin typeface="+mn-lt"/>
              </a:rPr>
              <a:t>Make Sure the Participant Understands the Activity</a:t>
            </a:r>
            <a:br>
              <a:rPr lang="en-US" sz="4400" dirty="0">
                <a:latin typeface="+mn-lt"/>
              </a:rPr>
            </a:b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r>
              <a:rPr lang="en-US" dirty="0"/>
              <a:t>Read the description on the front page of your info packet. </a:t>
            </a:r>
          </a:p>
          <a:p>
            <a:r>
              <a:rPr lang="en-US" dirty="0"/>
              <a:t>Make sure everyone in your group understands the details </a:t>
            </a:r>
            <a:r>
              <a:rPr lang="en-US" sz="2200" dirty="0"/>
              <a:t>(this is where your research pays off)</a:t>
            </a:r>
          </a:p>
          <a:p>
            <a:pPr lvl="1"/>
            <a:r>
              <a:rPr lang="en-US" dirty="0"/>
              <a:t>Distance from camp</a:t>
            </a:r>
          </a:p>
          <a:p>
            <a:pPr lvl="1"/>
            <a:r>
              <a:rPr lang="en-US" dirty="0"/>
              <a:t>Length of activity</a:t>
            </a:r>
          </a:p>
          <a:p>
            <a:pPr lvl="1"/>
            <a:r>
              <a:rPr lang="en-US" dirty="0"/>
              <a:t>Elevation changes</a:t>
            </a:r>
          </a:p>
          <a:p>
            <a:pPr lvl="1"/>
            <a:r>
              <a:rPr lang="en-US" dirty="0"/>
              <a:t>How strenuous the activity will be</a:t>
            </a:r>
          </a:p>
          <a:p>
            <a:pPr lvl="1"/>
            <a:r>
              <a:rPr lang="en-US" dirty="0"/>
              <a:t>Anything else you learned in your research</a:t>
            </a:r>
          </a:p>
          <a:p>
            <a:pPr lvl="1"/>
            <a:r>
              <a:rPr lang="en-US" dirty="0"/>
              <a:t>Weather conditions/changes to plan</a:t>
            </a:r>
          </a:p>
          <a:p>
            <a:r>
              <a:rPr lang="en-US" dirty="0"/>
              <a:t>This is the time to have the person back out if they are uncomfortable. Not the day of the activity.</a:t>
            </a:r>
          </a:p>
          <a:p>
            <a:pPr lvl="1"/>
            <a:endParaRPr lang="en-US" dirty="0"/>
          </a:p>
        </p:txBody>
      </p:sp>
    </p:spTree>
    <p:extLst>
      <p:ext uri="{BB962C8B-B14F-4D97-AF65-F5344CB8AC3E}">
        <p14:creationId xmlns:p14="http://schemas.microsoft.com/office/powerpoint/2010/main" val="645200306"/>
      </p:ext>
    </p:extLst>
  </p:cSld>
  <p:clrMapOvr>
    <a:masterClrMapping/>
  </p:clrMapOvr>
  <p:transition spd="slow">
    <p:cove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95A079B0B2C245A3F1F76FCCE329D4" ma:contentTypeVersion="13" ma:contentTypeDescription="Create a new document." ma:contentTypeScope="" ma:versionID="37f30229b5acd355966b330a0c64c218">
  <xsd:schema xmlns:xsd="http://www.w3.org/2001/XMLSchema" xmlns:xs="http://www.w3.org/2001/XMLSchema" xmlns:p="http://schemas.microsoft.com/office/2006/metadata/properties" xmlns:ns3="3e7c3cc3-658f-47e2-8d85-258378eb516e" xmlns:ns4="b1466b26-0c04-4013-a3a9-dab3143fba5b" targetNamespace="http://schemas.microsoft.com/office/2006/metadata/properties" ma:root="true" ma:fieldsID="5850c8ae05c85dda285beacb57b4ca5a" ns3:_="" ns4:_="">
    <xsd:import namespace="3e7c3cc3-658f-47e2-8d85-258378eb516e"/>
    <xsd:import namespace="b1466b26-0c04-4013-a3a9-dab3143fba5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7c3cc3-658f-47e2-8d85-258378eb51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466b26-0c04-4013-a3a9-dab3143fba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9085B1-1866-40B0-8D33-99140E3EA0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7c3cc3-658f-47e2-8d85-258378eb516e"/>
    <ds:schemaRef ds:uri="b1466b26-0c04-4013-a3a9-dab3143fba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C96ADD-4F7A-4949-991F-2E3A9CF1C5AB}">
  <ds:schemaRefs>
    <ds:schemaRef ds:uri="http://schemas.microsoft.com/sharepoint/v3/contenttype/forms"/>
  </ds:schemaRefs>
</ds:datastoreItem>
</file>

<file path=customXml/itemProps3.xml><?xml version="1.0" encoding="utf-8"?>
<ds:datastoreItem xmlns:ds="http://schemas.openxmlformats.org/officeDocument/2006/customXml" ds:itemID="{A4167636-B148-41DC-A95D-A2E099A65B74}">
  <ds:schemaRefs>
    <ds:schemaRef ds:uri="http://purl.org/dc/terms/"/>
    <ds:schemaRef ds:uri="http://schemas.openxmlformats.org/package/2006/metadata/core-properties"/>
    <ds:schemaRef ds:uri="b1466b26-0c04-4013-a3a9-dab3143fba5b"/>
    <ds:schemaRef ds:uri="http://purl.org/dc/dcmitype/"/>
    <ds:schemaRef ds:uri="3e7c3cc3-658f-47e2-8d85-258378eb516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1043</TotalTime>
  <Words>1903</Words>
  <Application>Microsoft Office PowerPoint</Application>
  <PresentationFormat>On-screen Show (4:3)</PresentationFormat>
  <Paragraphs>191</Paragraphs>
  <Slides>25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25</vt:i4>
      </vt:variant>
    </vt:vector>
  </HeadingPairs>
  <TitlesOfParts>
    <vt:vector size="29" baseType="lpstr">
      <vt:lpstr>Arial</vt:lpstr>
      <vt:lpstr>Calibri</vt:lpstr>
      <vt:lpstr>Office Theme</vt:lpstr>
      <vt:lpstr>Custom Design</vt:lpstr>
      <vt:lpstr>Activity Leader Guidelines</vt:lpstr>
      <vt:lpstr>Welcome</vt:lpstr>
      <vt:lpstr>Leader Info Packet</vt:lpstr>
      <vt:lpstr>Take pride in being the leader.  </vt:lpstr>
      <vt:lpstr>Own Your Activity</vt:lpstr>
      <vt:lpstr>Your leader packet should be attached to your participant packet.   If it is missing, please contact the Event Staff to let them know and ensure you receive the packet by Thursday night.   Review and be sure the packet is complete.  You must double-check the transportation plan and timings within the final printed copy of the leader packet. This will help you avoid any last-minute confusion or delays, as they might have changed due to the logistics that have recently worked out.      </vt:lpstr>
      <vt:lpstr>MEET YOUR LEADER</vt:lpstr>
      <vt:lpstr>Assess the group and make adjustments </vt:lpstr>
      <vt:lpstr>Make Sure the Participant Understands the Activity </vt:lpstr>
      <vt:lpstr>Go over what to bring and not to bring </vt:lpstr>
      <vt:lpstr>Transportation Plan  </vt:lpstr>
      <vt:lpstr>Morning of Activity</vt:lpstr>
      <vt:lpstr>Before you leave camp</vt:lpstr>
      <vt:lpstr>On site at your activity</vt:lpstr>
      <vt:lpstr>On the hike, paddle or peddle</vt:lpstr>
      <vt:lpstr>When you get to the end of your activity</vt:lpstr>
      <vt:lpstr>Medical Info Envelopes</vt:lpstr>
      <vt:lpstr>On the way back to camp</vt:lpstr>
      <vt:lpstr>Leader Debrief Form</vt:lpstr>
      <vt:lpstr>When you arrive back in camp</vt:lpstr>
      <vt:lpstr>Sign in Board</vt:lpstr>
      <vt:lpstr>Activities that still need people</vt:lpstr>
      <vt:lpstr>Mapp App for your phone</vt:lpstr>
      <vt:lpstr>Questions?</vt:lpstr>
      <vt:lpstr>Thank you for attending!!!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Leader Guidline</dc:title>
  <dc:creator>Brian Horowitz</dc:creator>
  <cp:lastModifiedBy>Brian Horowitz</cp:lastModifiedBy>
  <cp:revision>176</cp:revision>
  <cp:lastPrinted>2018-08-19T23:14:34Z</cp:lastPrinted>
  <dcterms:created xsi:type="dcterms:W3CDTF">2015-08-06T22:17:24Z</dcterms:created>
  <dcterms:modified xsi:type="dcterms:W3CDTF">2024-12-02T04:21:09Z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0x0101001195A079B0B2C245A3F1F76FCCE329D4</vt:lpwstr>
  </property>
</Properties>
</file>